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8" r:id="rId5"/>
    <p:sldId id="259" r:id="rId6"/>
    <p:sldId id="267" r:id="rId7"/>
    <p:sldId id="269" r:id="rId8"/>
    <p:sldId id="258" r:id="rId9"/>
    <p:sldId id="270" r:id="rId10"/>
    <p:sldId id="262" r:id="rId11"/>
    <p:sldId id="261" r:id="rId12"/>
    <p:sldId id="271" r:id="rId13"/>
    <p:sldId id="263" r:id="rId14"/>
    <p:sldId id="272" r:id="rId15"/>
    <p:sldId id="264" r:id="rId16"/>
    <p:sldId id="273" r:id="rId17"/>
    <p:sldId id="274" r:id="rId18"/>
    <p:sldId id="275" r:id="rId19"/>
    <p:sldId id="280" r:id="rId20"/>
    <p:sldId id="281" r:id="rId21"/>
    <p:sldId id="276" r:id="rId22"/>
    <p:sldId id="277" r:id="rId23"/>
    <p:sldId id="278" r:id="rId24"/>
    <p:sldId id="279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D7214-604D-4756-84DB-9856AC7B2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199"/>
            <a:ext cx="9144000" cy="19097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63852-5E3B-40BA-8A96-C8D79B60D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C47B1-C039-4532-B1B3-7C27F650A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7D13-F3BC-4CE4-8A17-B0FAC86530F4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56F7C-B1FF-42AE-9745-4D708EBC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2377A-606E-4528-A6C3-7679418FB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3BBC-63F4-43EF-B91E-A0676396B94D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276C50-2B61-462E-8BB9-A993E925E44D}"/>
              </a:ext>
            </a:extLst>
          </p:cNvPr>
          <p:cNvSpPr/>
          <p:nvPr/>
        </p:nvSpPr>
        <p:spPr>
          <a:xfrm>
            <a:off x="0" y="0"/>
            <a:ext cx="12192000" cy="1229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9141BB-4D00-4261-B852-75CE6F666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81992"/>
            <a:ext cx="12192000" cy="976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90DF1A-C1A8-4507-BC25-6C717E17A2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" t="33870" r="2642" b="36398"/>
          <a:stretch/>
        </p:blipFill>
        <p:spPr>
          <a:xfrm>
            <a:off x="3116316" y="-16213"/>
            <a:ext cx="5959365" cy="12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96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AEB60-42AE-4C23-8865-E7EC6FBA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3B4B8B-7B0B-43C2-802F-C51C6BDAD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D7F91-5678-4D88-9E51-FF123EC0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7D13-F3BC-4CE4-8A17-B0FAC86530F4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A3DAB-2A8E-4C45-8E05-B852E83C2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BE671-2BD1-41F0-AD0A-DD99CA44A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3BBC-63F4-43EF-B91E-A0676396B9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1827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140EDE-AEE7-495A-91B8-F518D30E3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EDB6EE-9180-4129-88A2-D9CB4B240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5C119-9972-4D3B-8642-0EA5E9FD1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7D13-F3BC-4CE4-8A17-B0FAC86530F4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51E7C-4B84-44F6-BFD1-9201EC89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180CE-59E8-43EB-AF8C-25B1EBCA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3BBC-63F4-43EF-B91E-A0676396B9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22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7F8FF3-AEFE-46D1-8A81-76CF4E28150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18" y="27360"/>
            <a:ext cx="3075709" cy="675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DFBAD8-9A05-434C-9D81-08AAFB47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8C270-83E7-4E79-9CCA-89522C84A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814FF-11B2-4E29-B8D3-488CF9B1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7D13-F3BC-4CE4-8A17-B0FAC86530F4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6D091-B0FE-48BE-8F24-EB8A3DEB0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Copyright : Techprolabz : School of Robotics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693A7-AE4A-4FF1-BC33-65DCC1034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3BBC-63F4-43EF-B91E-A0676396B9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6875-3933-452D-B4BD-9A1C222F6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79D69-CFF6-4F64-AF90-61A04D886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14C71-2F48-4519-A7A9-1C72875E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7D13-F3BC-4CE4-8A17-B0FAC86530F4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A07F7-314B-4389-8577-1595C294A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936A8-9FAD-443D-BE4D-C8D56139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3BBC-63F4-43EF-B91E-A0676396B9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96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FEB5E-DB57-4763-A7CA-C08BEF7F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E9169-CE3D-472C-84BE-BB05D7BA88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5F06B-923F-495C-918F-5C7889D0E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E8C1C-837F-4993-B2A1-EADA75387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7D13-F3BC-4CE4-8A17-B0FAC86530F4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37E11-CD7A-4CBE-A878-747F81F62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6B3AC-8EC9-47C6-B7FB-D05D712BF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3BBC-63F4-43EF-B91E-A0676396B9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238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844A-B5F1-4628-8C5B-1E4C832F1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FB0D6-C955-48A2-92DC-57F814192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C51CB-F503-42D0-AA29-CA00EC48F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4EAC93-6CCF-4E46-A3EA-C0653CFAB7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44A8BE-04A1-4FCC-8DCC-EC0D84B6D7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4EF996-7342-4290-8598-DF111D7B4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7D13-F3BC-4CE4-8A17-B0FAC86530F4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D46C7B-C483-4AD9-94DA-C8B3E955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E91632-1A34-491A-AD58-6EEDF319B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3BBC-63F4-43EF-B91E-A0676396B9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42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0B88-EDEA-4344-A87E-F8058858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4B28C6-358D-4433-8DF7-132718E6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7D13-F3BC-4CE4-8A17-B0FAC86530F4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88CB4-5A51-4CEC-BBA7-6F0CAD7F8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4F798-53ED-442D-A8C0-25AE2EFE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3BBC-63F4-43EF-B91E-A0676396B9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833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3F35F-3165-4BA3-9989-9F1E16D10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7D13-F3BC-4CE4-8A17-B0FAC86530F4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7A98A1-F55B-4800-AD9E-456A85C79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CCCDC-3322-4826-AC7B-58E711EC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3BBC-63F4-43EF-B91E-A0676396B9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83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1F69-E13A-46A8-B304-0A7ECA47F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44E16-BFC2-4748-BC23-778BF673E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C617D-FFC4-4F1A-B515-14B7AFF18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99C8E-23B8-453D-9D07-1E96D13F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7D13-F3BC-4CE4-8A17-B0FAC86530F4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A892D-450A-4EF6-9E93-CF9A8D7AE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0570B-7AE5-43A5-80BB-D23FF9FF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3BBC-63F4-43EF-B91E-A0676396B9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917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C6E55-44FD-4FCC-BFE1-73C506DC9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8BB673-FB0A-48CA-A253-9EFFD7DF34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055A5-F2C6-40B5-BC1F-559C0A00D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94DFA5-722B-4B33-B39A-CB6B27056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7D13-F3BC-4CE4-8A17-B0FAC86530F4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65B1A-5CA0-4BE7-BE2B-10B91AF94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E1D8D-2941-4E7B-9F45-E9CCF271D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3BBC-63F4-43EF-B91E-A0676396B9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02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9CF91C-EEBF-4CEF-89EB-AB6A527E4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4EC68-EC55-431E-8D7A-4B6D7EAB6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DB6DC-5B91-4459-B72A-6A521BEA3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A7D13-F3BC-4CE4-8A17-B0FAC86530F4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73F32-31AA-4D6B-BF80-95AB8F786E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Copyright: Techprolabz : School of Robotics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55B0-C2C7-4475-99D3-AF99EB5CD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23BBC-63F4-43EF-B91E-A0676396B9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3758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7A68-6345-4A9A-8147-B40FD771D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00207"/>
            <a:ext cx="12192000" cy="1057585"/>
          </a:xfrm>
          <a:solidFill>
            <a:schemeClr val="tx1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Bavro" panose="00000500000000000000" pitchFamily="50" charset="0"/>
              </a:rPr>
              <a:t>INTRODUCTION TO ARDUINO</a:t>
            </a:r>
          </a:p>
        </p:txBody>
      </p:sp>
    </p:spTree>
    <p:extLst>
      <p:ext uri="{BB962C8B-B14F-4D97-AF65-F5344CB8AC3E}">
        <p14:creationId xmlns:p14="http://schemas.microsoft.com/office/powerpoint/2010/main" val="3850408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93E0F-D1AD-496D-BB6D-B727DCC3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90261"/>
            <a:ext cx="12192000" cy="3034748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Bavro" panose="00000500000000000000" pitchFamily="50" charset="0"/>
              </a:rPr>
              <a:t>DIFFERENCE BETWEEN </a:t>
            </a:r>
            <a:r>
              <a:rPr lang="en-IN" sz="5400" dirty="0">
                <a:solidFill>
                  <a:schemeClr val="bg1"/>
                </a:solidFill>
                <a:latin typeface="Bavro" panose="00000500000000000000" pitchFamily="50" charset="0"/>
              </a:rPr>
              <a:t/>
            </a:r>
            <a:br>
              <a:rPr lang="en-IN" sz="5400" dirty="0">
                <a:solidFill>
                  <a:schemeClr val="bg1"/>
                </a:solidFill>
                <a:latin typeface="Bavro" panose="00000500000000000000" pitchFamily="50" charset="0"/>
              </a:rPr>
            </a:br>
            <a:r>
              <a:rPr lang="en-IN" sz="5400" dirty="0">
                <a:solidFill>
                  <a:schemeClr val="bg1"/>
                </a:solidFill>
                <a:latin typeface="Bavro" panose="00000500000000000000" pitchFamily="50" charset="0"/>
              </a:rPr>
              <a:t>MICROCONTROLLER </a:t>
            </a:r>
            <a:br>
              <a:rPr lang="en-IN" sz="5400" dirty="0">
                <a:solidFill>
                  <a:schemeClr val="bg1"/>
                </a:solidFill>
                <a:latin typeface="Bavro" panose="00000500000000000000" pitchFamily="50" charset="0"/>
              </a:rPr>
            </a:br>
            <a:r>
              <a:rPr lang="en-IN" sz="5400" b="1" dirty="0">
                <a:solidFill>
                  <a:schemeClr val="bg1"/>
                </a:solidFill>
                <a:latin typeface="Bavro" panose="00000500000000000000" pitchFamily="50" charset="0"/>
              </a:rPr>
              <a:t>AND</a:t>
            </a:r>
            <a:r>
              <a:rPr lang="en-IN" sz="5400" dirty="0">
                <a:solidFill>
                  <a:schemeClr val="bg1"/>
                </a:solidFill>
                <a:latin typeface="Bavro" panose="00000500000000000000" pitchFamily="50" charset="0"/>
              </a:rPr>
              <a:t/>
            </a:r>
            <a:br>
              <a:rPr lang="en-IN" sz="5400" dirty="0">
                <a:solidFill>
                  <a:schemeClr val="bg1"/>
                </a:solidFill>
                <a:latin typeface="Bavro" panose="00000500000000000000" pitchFamily="50" charset="0"/>
              </a:rPr>
            </a:br>
            <a:r>
              <a:rPr lang="en-IN" sz="5400" dirty="0">
                <a:solidFill>
                  <a:schemeClr val="bg1"/>
                </a:solidFill>
                <a:latin typeface="Bavro" panose="00000500000000000000" pitchFamily="50" charset="0"/>
              </a:rPr>
              <a:t> MICROPROCESSOR</a:t>
            </a:r>
          </a:p>
        </p:txBody>
      </p:sp>
    </p:spTree>
    <p:extLst>
      <p:ext uri="{BB962C8B-B14F-4D97-AF65-F5344CB8AC3E}">
        <p14:creationId xmlns:p14="http://schemas.microsoft.com/office/powerpoint/2010/main" val="115761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2AE8-773B-47F4-A18A-C96C40151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1838"/>
            <a:ext cx="5910470" cy="1325563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MICROCONTROLLER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5A724C-592D-4DF0-A729-4DA82E0E5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31" y="2227401"/>
            <a:ext cx="5910470" cy="4630599"/>
          </a:xfrm>
        </p:spPr>
      </p:pic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82F8B3C-C3C7-4CC2-B7B7-2DD3732D3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3419"/>
            <a:ext cx="5910470" cy="43324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EE5B1A0-F188-48E5-B27B-E3906AED5DDC}"/>
              </a:ext>
            </a:extLst>
          </p:cNvPr>
          <p:cNvSpPr txBox="1">
            <a:spLocks/>
          </p:cNvSpPr>
          <p:nvPr/>
        </p:nvSpPr>
        <p:spPr>
          <a:xfrm>
            <a:off x="6281531" y="901838"/>
            <a:ext cx="5910470" cy="13255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</a:rPr>
              <a:t>MICROPROCESSOR</a:t>
            </a:r>
          </a:p>
        </p:txBody>
      </p:sp>
    </p:spTree>
    <p:extLst>
      <p:ext uri="{BB962C8B-B14F-4D97-AF65-F5344CB8AC3E}">
        <p14:creationId xmlns:p14="http://schemas.microsoft.com/office/powerpoint/2010/main" val="17495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edgefx.in/wp-content/uploads/2015/03/Microprocessor-Vs-Microcontroller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769" y="646427"/>
            <a:ext cx="7371890" cy="558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13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304D5-4B28-41E3-9CA0-3590F5280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4740965" cy="1325563"/>
          </a:xfrm>
          <a:solidFill>
            <a:schemeClr val="tx1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Bavro" panose="00000500000000000000" pitchFamily="50" charset="0"/>
              </a:rPr>
              <a:t>WHY ARDUINO?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743E1-B4D9-4DCB-96CE-CA87C3854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09938"/>
            <a:ext cx="10515600" cy="4351338"/>
          </a:xfrm>
        </p:spPr>
        <p:txBody>
          <a:bodyPr/>
          <a:lstStyle/>
          <a:p>
            <a:pPr lvl="0"/>
            <a:r>
              <a:rPr lang="en-IN" sz="3200" dirty="0"/>
              <a:t>Cheap hardware for prototyping</a:t>
            </a:r>
          </a:p>
          <a:p>
            <a:pPr lvl="0"/>
            <a:r>
              <a:rPr lang="en-IN" sz="3200" dirty="0"/>
              <a:t>Fast plug and play for projects</a:t>
            </a:r>
          </a:p>
          <a:p>
            <a:pPr lvl="0"/>
            <a:r>
              <a:rPr lang="en-IN" sz="3200" dirty="0"/>
              <a:t>Compatible with most electronics</a:t>
            </a:r>
          </a:p>
          <a:p>
            <a:pPr lvl="0"/>
            <a:r>
              <a:rPr lang="en-IN" sz="3200" dirty="0"/>
              <a:t>Opens a world for innovation</a:t>
            </a:r>
          </a:p>
          <a:p>
            <a:pPr lvl="0"/>
            <a:r>
              <a:rPr lang="en-IN" sz="3200" dirty="0"/>
              <a:t>Easy to use. Easy to learn</a:t>
            </a:r>
          </a:p>
          <a:p>
            <a:pPr lvl="0"/>
            <a:r>
              <a:rPr lang="en-IN" sz="3200" dirty="0"/>
              <a:t>More reliable than other Microcontrollers</a:t>
            </a:r>
          </a:p>
          <a:p>
            <a:endParaRPr lang="en-IN" dirty="0"/>
          </a:p>
        </p:txBody>
      </p:sp>
      <p:pic>
        <p:nvPicPr>
          <p:cNvPr id="5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75E81E18-8E1E-4094-A789-F305DEF96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48" y="1"/>
            <a:ext cx="3612250" cy="239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4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304D5-4B28-41E3-9CA0-3590F5280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4740965" cy="1325563"/>
          </a:xfrm>
          <a:solidFill>
            <a:schemeClr val="tx1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Bavro" panose="00000500000000000000" pitchFamily="50" charset="0"/>
              </a:rPr>
              <a:t>WHY ARDUINO?</a:t>
            </a:r>
          </a:p>
        </p:txBody>
      </p:sp>
      <p:pic>
        <p:nvPicPr>
          <p:cNvPr id="7172" name="Picture 4" descr="http://www.circuitstoday.com/wp-content/uploads/2014/03/led_verif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1593842"/>
            <a:ext cx="5902184" cy="4445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blink code 80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12" y="1625991"/>
            <a:ext cx="5648325" cy="4381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13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https://qph.ec.quoracdn.net/main-qimg-16b0d0b6f8fab15977a9e92e785408a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810" y="1991170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7F9B5-4489-4A90-AA85-5F6D6039A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058542" cy="1325563"/>
          </a:xfrm>
          <a:solidFill>
            <a:schemeClr val="tx1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Bavro" panose="00000500000000000000" pitchFamily="50" charset="0"/>
              </a:rPr>
              <a:t>APPLICATIONS OF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EB9E5-DC28-4C98-B784-48FD83661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065787"/>
            <a:ext cx="6785360" cy="4773958"/>
          </a:xfrm>
        </p:spPr>
        <p:txBody>
          <a:bodyPr>
            <a:normAutofit lnSpcReduction="1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Traffic </a:t>
            </a:r>
            <a:r>
              <a:rPr lang="en-US" dirty="0">
                <a:latin typeface="+mj-lt"/>
              </a:rPr>
              <a:t>Light Count Down Timer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Parking </a:t>
            </a:r>
            <a:r>
              <a:rPr lang="en-US" dirty="0">
                <a:latin typeface="+mj-lt"/>
              </a:rPr>
              <a:t>Lot Counter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Weighing </a:t>
            </a:r>
            <a:r>
              <a:rPr lang="en-US" dirty="0">
                <a:latin typeface="+mj-lt"/>
              </a:rPr>
              <a:t>Machines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Medical </a:t>
            </a:r>
            <a:r>
              <a:rPr lang="en-US" dirty="0">
                <a:latin typeface="+mj-lt"/>
              </a:rPr>
              <a:t>Instrument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Emergency </a:t>
            </a:r>
            <a:r>
              <a:rPr lang="en-US" dirty="0">
                <a:latin typeface="+mj-lt"/>
              </a:rPr>
              <a:t>Light for </a:t>
            </a:r>
            <a:r>
              <a:rPr lang="en-US" dirty="0" smtClean="0">
                <a:latin typeface="+mj-lt"/>
              </a:rPr>
              <a:t>Railways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 ESP </a:t>
            </a:r>
            <a:r>
              <a:rPr lang="en-US" sz="2400" dirty="0">
                <a:latin typeface="+mj-lt"/>
              </a:rPr>
              <a:t>8266 </a:t>
            </a:r>
            <a:r>
              <a:rPr lang="en-US" sz="2400" dirty="0" smtClean="0">
                <a:latin typeface="+mj-lt"/>
              </a:rPr>
              <a:t>Wi-Fi </a:t>
            </a:r>
            <a:r>
              <a:rPr lang="en-US" sz="2400" dirty="0">
                <a:latin typeface="+mj-lt"/>
              </a:rPr>
              <a:t>module </a:t>
            </a:r>
            <a:r>
              <a:rPr lang="en-US" sz="2400" dirty="0" smtClean="0">
                <a:latin typeface="+mj-lt"/>
              </a:rPr>
              <a:t>based appliances control </a:t>
            </a:r>
            <a:endParaRPr lang="en-US" sz="2400" dirty="0">
              <a:latin typeface="+mj-lt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 GSM </a:t>
            </a:r>
            <a:r>
              <a:rPr lang="en-US" sz="2400" dirty="0">
                <a:latin typeface="+mj-lt"/>
              </a:rPr>
              <a:t>based Farm motor controlling.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 Android </a:t>
            </a:r>
            <a:r>
              <a:rPr lang="en-US" sz="2400" dirty="0">
                <a:latin typeface="+mj-lt"/>
              </a:rPr>
              <a:t>phone controlled robo car.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 Water </a:t>
            </a:r>
            <a:r>
              <a:rPr lang="en-US" sz="2400" dirty="0">
                <a:latin typeface="+mj-lt"/>
              </a:rPr>
              <a:t>level indicator</a:t>
            </a:r>
            <a:r>
              <a:rPr lang="en-US" sz="2400" dirty="0" smtClean="0">
                <a:latin typeface="+mj-lt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400" dirty="0">
                <a:latin typeface="+mj-lt"/>
              </a:rPr>
              <a:t>Robotics and Control Systems</a:t>
            </a:r>
          </a:p>
        </p:txBody>
      </p:sp>
    </p:spTree>
    <p:extLst>
      <p:ext uri="{BB962C8B-B14F-4D97-AF65-F5344CB8AC3E}">
        <p14:creationId xmlns:p14="http://schemas.microsoft.com/office/powerpoint/2010/main" val="91269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7A68-6345-4A9A-8147-B40FD771D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00207"/>
            <a:ext cx="12192000" cy="105758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  <a:latin typeface="Bavro" panose="00000500000000000000"/>
              </a:rPr>
              <a:t>Interfacing LED with Arduino </a:t>
            </a:r>
            <a:endParaRPr lang="en-IN" dirty="0">
              <a:solidFill>
                <a:schemeClr val="bg1"/>
              </a:solidFill>
              <a:latin typeface="Bavro" panose="00000500000000000000"/>
            </a:endParaRPr>
          </a:p>
        </p:txBody>
      </p:sp>
      <p:pic>
        <p:nvPicPr>
          <p:cNvPr id="6146" name="Picture 2" descr="Image result for l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768" y="3732415"/>
            <a:ext cx="2812195" cy="234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57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interfacing led with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730" y="1338723"/>
            <a:ext cx="9753600" cy="479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40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interfacing led with arduino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40" y="258329"/>
            <a:ext cx="8639291" cy="650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9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7A68-6345-4A9A-8147-B40FD771D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43448"/>
            <a:ext cx="12192000" cy="940272"/>
          </a:xfrm>
          <a:solidFill>
            <a:schemeClr val="tx1"/>
          </a:solidFill>
        </p:spPr>
        <p:txBody>
          <a:bodyPr>
            <a:norm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  <a:latin typeface="Bavro" panose="00000500000000000000"/>
              </a:rPr>
              <a:t>LED Patterns with Arduino </a:t>
            </a:r>
            <a:endParaRPr lang="en-IN" dirty="0">
              <a:solidFill>
                <a:schemeClr val="bg1"/>
              </a:solidFill>
              <a:latin typeface="Bavro" panose="00000500000000000000"/>
            </a:endParaRPr>
          </a:p>
        </p:txBody>
      </p:sp>
      <p:pic>
        <p:nvPicPr>
          <p:cNvPr id="4" name="Picture 2" descr="Image result for l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59" y="3848794"/>
            <a:ext cx="2812195" cy="234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l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22" y="3583720"/>
            <a:ext cx="2812195" cy="234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l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518" y="3583720"/>
            <a:ext cx="2812195" cy="234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042" y="3848794"/>
            <a:ext cx="2812195" cy="234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79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938" y="3208937"/>
            <a:ext cx="3649062" cy="364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F4753C-1FBA-48A5-AA03-D13DFE8A4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92826" cy="999849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vro" panose="00000500000000000000" pitchFamily="50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88E56-3CFC-4F0E-BE4D-5656D8235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an Arduino?</a:t>
            </a:r>
          </a:p>
          <a:p>
            <a:r>
              <a:rPr lang="en-IN" dirty="0"/>
              <a:t>History of Arduino</a:t>
            </a:r>
          </a:p>
          <a:p>
            <a:r>
              <a:rPr lang="en-IN" dirty="0"/>
              <a:t>What is an Open Source Microcontroller Platform?</a:t>
            </a:r>
          </a:p>
          <a:p>
            <a:r>
              <a:rPr lang="en-IN" dirty="0"/>
              <a:t>Difference Between Microcontroller and Microprocessor.</a:t>
            </a:r>
          </a:p>
          <a:p>
            <a:r>
              <a:rPr lang="en-IN" dirty="0"/>
              <a:t>Why Arduino?</a:t>
            </a:r>
          </a:p>
          <a:p>
            <a:r>
              <a:rPr lang="en-IN" dirty="0"/>
              <a:t>Applications of Arduino.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84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13" y="823246"/>
            <a:ext cx="8825828" cy="603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5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7A68-6345-4A9A-8147-B40FD771D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52255"/>
            <a:ext cx="12192000" cy="1505537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  <a:latin typeface="Bavro" panose="00000500000000000000"/>
              </a:rPr>
              <a:t>Interfacing Push Button with Arduino </a:t>
            </a:r>
            <a:endParaRPr lang="en-IN" dirty="0">
              <a:solidFill>
                <a:schemeClr val="bg1"/>
              </a:solidFill>
              <a:latin typeface="Bavro" panose="0000050000000000000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001" y="3957792"/>
            <a:ext cx="1481997" cy="18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4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33" y="719586"/>
            <a:ext cx="8779883" cy="613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7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7A68-6345-4A9A-8147-B40FD771D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52255"/>
            <a:ext cx="12192000" cy="1505537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lvl="0"/>
            <a:r>
              <a:rPr lang="en-US" b="1" dirty="0" smtClean="0">
                <a:solidFill>
                  <a:schemeClr val="bg1"/>
                </a:solidFill>
                <a:latin typeface="Bavro" panose="00000500000000000000"/>
              </a:rPr>
              <a:t>Controlling LED through Push Button Sensor</a:t>
            </a:r>
            <a:endParaRPr lang="en-IN" dirty="0">
              <a:solidFill>
                <a:schemeClr val="bg1"/>
              </a:solidFill>
              <a:latin typeface="Bavro" panose="0000050000000000000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844" y="3957792"/>
            <a:ext cx="1481997" cy="1890823"/>
          </a:xfrm>
          <a:prstGeom prst="rect">
            <a:avLst/>
          </a:prstGeom>
        </p:spPr>
      </p:pic>
      <p:pic>
        <p:nvPicPr>
          <p:cNvPr id="4" name="Picture 2" descr="Image result for l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364" y="3807230"/>
            <a:ext cx="2812195" cy="234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03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93" y="853257"/>
            <a:ext cx="8588691" cy="60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6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5B45AE-B044-4704-850B-BEC1E907D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231" r="1858" b="17921"/>
          <a:stretch/>
        </p:blipFill>
        <p:spPr>
          <a:xfrm>
            <a:off x="113211" y="1826382"/>
            <a:ext cx="11965578" cy="46503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32CE6-6F90-470E-BFC8-1E1280F9F1F1}"/>
              </a:ext>
            </a:extLst>
          </p:cNvPr>
          <p:cNvSpPr txBox="1"/>
          <p:nvPr/>
        </p:nvSpPr>
        <p:spPr>
          <a:xfrm>
            <a:off x="4234069" y="821635"/>
            <a:ext cx="3723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avro" panose="00000500000000000000" pitchFamily="50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6900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847" y="718792"/>
            <a:ext cx="8591550" cy="6048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A7425C-2764-4AFC-908D-075DA248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334539" cy="967409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vro" panose="00000500000000000000" pitchFamily="50" charset="0"/>
              </a:rPr>
              <a:t>WHAT IS AN ARDUINO?</a:t>
            </a:r>
          </a:p>
        </p:txBody>
      </p:sp>
    </p:spTree>
    <p:extLst>
      <p:ext uri="{BB962C8B-B14F-4D97-AF65-F5344CB8AC3E}">
        <p14:creationId xmlns:p14="http://schemas.microsoft.com/office/powerpoint/2010/main" val="262733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4A7425C-2764-4AFC-908D-075DA248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334539" cy="967409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vro" panose="00000500000000000000" pitchFamily="50" charset="0"/>
              </a:rPr>
              <a:t>WHAT IS AN ARDUINO?</a:t>
            </a:r>
          </a:p>
        </p:txBody>
      </p:sp>
      <p:pic>
        <p:nvPicPr>
          <p:cNvPr id="3074" name="Picture 2" descr="https://image.slidesharecdn.com/intrarduinoenglish-141120111653-conversion-gate01/95/intro-arduino-english-2-638.jpg?cb=14164822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004" y="1466173"/>
            <a:ext cx="7393069" cy="52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02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D82D-3668-4FCE-974B-D4C70F742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384236" cy="901148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vro" panose="00000500000000000000" pitchFamily="50" charset="0"/>
              </a:rPr>
              <a:t>HISTORY OF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BAEFC-66B5-460B-83B6-AA501E9B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48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>
                <a:latin typeface="+mj-lt"/>
              </a:rPr>
              <a:t>The Arduino project started at the Interaction Design Institute Ivrea (IDII) in Ivrea , Italy</a:t>
            </a:r>
            <a:r>
              <a:rPr lang="en-IN" sz="3600" dirty="0" smtClean="0">
                <a:latin typeface="+mj-lt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385964" y="6080194"/>
            <a:ext cx="399011" cy="434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895" y="699195"/>
            <a:ext cx="4619105" cy="615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3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D82D-3668-4FCE-974B-D4C70F742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384236" cy="901148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vro" panose="00000500000000000000" pitchFamily="50" charset="0"/>
              </a:rPr>
              <a:t>HISTORY OF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BAEFC-66B5-460B-83B6-AA501E9B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48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In 2003 </a:t>
            </a:r>
            <a:r>
              <a:rPr lang="en-US" b="1" dirty="0">
                <a:latin typeface="+mj-lt"/>
              </a:rPr>
              <a:t>Hernando </a:t>
            </a:r>
            <a:r>
              <a:rPr lang="en-US" b="1" dirty="0" err="1">
                <a:latin typeface="+mj-lt"/>
              </a:rPr>
              <a:t>Barragán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created the development platform Wiring as a Master's thesis project at IDII, under the supervision of Massimo </a:t>
            </a:r>
            <a:r>
              <a:rPr lang="en-US" dirty="0" err="1">
                <a:latin typeface="+mj-lt"/>
              </a:rPr>
              <a:t>Banzi</a:t>
            </a:r>
            <a:r>
              <a:rPr lang="en-US" dirty="0">
                <a:latin typeface="+mj-lt"/>
              </a:rPr>
              <a:t> and Casey </a:t>
            </a:r>
            <a:r>
              <a:rPr lang="en-US" dirty="0" err="1">
                <a:latin typeface="+mj-lt"/>
              </a:rPr>
              <a:t>Reas</a:t>
            </a:r>
            <a:r>
              <a:rPr lang="en-US" dirty="0">
                <a:latin typeface="+mj-lt"/>
              </a:rPr>
              <a:t>, who are known for work on the Processing language.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424651" y="901148"/>
            <a:ext cx="3591097" cy="27712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3552652"/>
            <a:ext cx="59436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425C-2764-4AFC-908D-075DA248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334539" cy="967409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Bavro" panose="00000500000000000000" pitchFamily="50" charset="0"/>
              </a:rPr>
              <a:t>Versions of ARDUINO</a:t>
            </a:r>
            <a:endParaRPr lang="en-IN" b="1" dirty="0">
              <a:solidFill>
                <a:schemeClr val="bg1"/>
              </a:solidFill>
              <a:latin typeface="Bavro" panose="00000500000000000000" pitchFamily="50" charset="0"/>
            </a:endParaRPr>
          </a:p>
        </p:txBody>
      </p:sp>
      <p:pic>
        <p:nvPicPr>
          <p:cNvPr id="2050" name="Picture 2" descr="https://image.slidesharecdn.com/introductiontoarduino-130219180141-phpapp01/95/introduction-to-arduino-6-638.jpg?cb=14235646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87" y="1326643"/>
            <a:ext cx="7367443" cy="553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56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425C-2764-4AFC-908D-075DA248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334539" cy="967409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Bavro" panose="00000500000000000000" pitchFamily="50" charset="0"/>
              </a:rPr>
              <a:t>ARDUINO</a:t>
            </a:r>
            <a:r>
              <a:rPr lang="en-IN" b="1" dirty="0">
                <a:solidFill>
                  <a:schemeClr val="bg1"/>
                </a:solidFill>
                <a:latin typeface="Bavro" panose="00000500000000000000" pitchFamily="50" charset="0"/>
              </a:rPr>
              <a:t> </a:t>
            </a:r>
            <a:r>
              <a:rPr lang="en-IN" b="1" dirty="0" smtClean="0">
                <a:solidFill>
                  <a:schemeClr val="bg1"/>
                </a:solidFill>
                <a:latin typeface="Bavro" panose="00000500000000000000" pitchFamily="50" charset="0"/>
              </a:rPr>
              <a:t>Uno</a:t>
            </a:r>
            <a:endParaRPr lang="en-IN" b="1" dirty="0">
              <a:solidFill>
                <a:schemeClr val="bg1"/>
              </a:solidFill>
              <a:latin typeface="Bavro" panose="00000500000000000000" pitchFamily="50" charset="0"/>
            </a:endParaRPr>
          </a:p>
        </p:txBody>
      </p:sp>
      <p:pic>
        <p:nvPicPr>
          <p:cNvPr id="11" name="Picture 10" descr="A circuit board&#10;&#10;Description generated with very high confidence">
            <a:extLst>
              <a:ext uri="{FF2B5EF4-FFF2-40B4-BE49-F238E27FC236}">
                <a16:creationId xmlns:a16="http://schemas.microsoft.com/office/drawing/2014/main" id="{6B5D45D5-6897-4067-BDD9-9BCB8EC2A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5" y="1207228"/>
            <a:ext cx="10548730" cy="545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4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www.allaboutcircuits.com/uploads/articles/Arduino_schemat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A7425C-2764-4AFC-908D-075DA248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5487" y="5856617"/>
            <a:ext cx="4844143" cy="881742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Bavro" panose="00000500000000000000" pitchFamily="50" charset="0"/>
              </a:rPr>
              <a:t>OPEN SOURCE</a:t>
            </a:r>
            <a:endParaRPr lang="en-IN" b="1" dirty="0">
              <a:solidFill>
                <a:schemeClr val="bg1"/>
              </a:solidFill>
              <a:latin typeface="Bav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54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P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PL" id="{FC11ACC0-8159-4A5B-8BD9-C64B4932712A}" vid="{C2533E24-DBE2-4138-A2ED-CBAC87BA64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TPL - Copy</Template>
  <TotalTime>1802</TotalTime>
  <Words>182</Words>
  <Application>Microsoft Office PowerPoint</Application>
  <PresentationFormat>Widescreen</PresentationFormat>
  <Paragraphs>44</Paragraphs>
  <Slides>25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Bavro</vt:lpstr>
      <vt:lpstr>Calibri</vt:lpstr>
      <vt:lpstr>Calibri Light</vt:lpstr>
      <vt:lpstr>TPL</vt:lpstr>
      <vt:lpstr>INTRODUCTION TO ARDUINO</vt:lpstr>
      <vt:lpstr>CONTENTS</vt:lpstr>
      <vt:lpstr>WHAT IS AN ARDUINO?</vt:lpstr>
      <vt:lpstr>WHAT IS AN ARDUINO?</vt:lpstr>
      <vt:lpstr>HISTORY OF ARDUINO</vt:lpstr>
      <vt:lpstr>HISTORY OF ARDUINO</vt:lpstr>
      <vt:lpstr>Versions of ARDUINO</vt:lpstr>
      <vt:lpstr>ARDUINO Uno</vt:lpstr>
      <vt:lpstr>OPEN SOURCE</vt:lpstr>
      <vt:lpstr>DIFFERENCE BETWEEN  MICROCONTROLLER  AND  MICROPROCESSOR</vt:lpstr>
      <vt:lpstr>MICROCONTROLLER </vt:lpstr>
      <vt:lpstr>PowerPoint Presentation</vt:lpstr>
      <vt:lpstr>WHY ARDUINO?</vt:lpstr>
      <vt:lpstr>WHY ARDUINO?</vt:lpstr>
      <vt:lpstr>APPLICATIONS OF ARDUINO</vt:lpstr>
      <vt:lpstr>Interfacing LED with Arduino </vt:lpstr>
      <vt:lpstr>PowerPoint Presentation</vt:lpstr>
      <vt:lpstr>PowerPoint Presentation</vt:lpstr>
      <vt:lpstr>LED Patterns with Arduino </vt:lpstr>
      <vt:lpstr>PowerPoint Presentation</vt:lpstr>
      <vt:lpstr>Interfacing Push Button with Arduino </vt:lpstr>
      <vt:lpstr>PowerPoint Presentation</vt:lpstr>
      <vt:lpstr>Controlling LED through Push Button Sensor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</dc:title>
  <dc:creator>HP</dc:creator>
  <cp:lastModifiedBy>Dell</cp:lastModifiedBy>
  <cp:revision>29</cp:revision>
  <dcterms:created xsi:type="dcterms:W3CDTF">2018-01-16T10:39:40Z</dcterms:created>
  <dcterms:modified xsi:type="dcterms:W3CDTF">2018-06-13T06:03:09Z</dcterms:modified>
</cp:coreProperties>
</file>